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7" r:id="rId2"/>
    <p:sldId id="261" r:id="rId3"/>
    <p:sldId id="262" r:id="rId4"/>
    <p:sldId id="263" r:id="rId5"/>
    <p:sldId id="264" r:id="rId6"/>
    <p:sldId id="258" r:id="rId7"/>
    <p:sldId id="265" r:id="rId8"/>
    <p:sldId id="260" r:id="rId9"/>
  </p:sldIdLst>
  <p:sldSz cx="9144000" cy="6858000" type="screen4x3"/>
  <p:notesSz cx="6797675" cy="9926638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8" d="100"/>
          <a:sy n="118" d="100"/>
        </p:scale>
        <p:origin x="-1422" y="19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50445" y="1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E7A98A-A080-4FAA-A252-ADC87D68507A}" type="datetimeFigureOut">
              <a:rPr lang="it-IT" smtClean="0"/>
              <a:t>06/04/2017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2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50445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A5C43F-4509-44A8-B030-CE3506F562A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573012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31640E-9A47-44F9-992E-B75E330858BA}" type="slidenum">
              <a:rPr lang="it-IT" smtClean="0"/>
              <a:pPr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591152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31640E-9A47-44F9-992E-B75E330858BA}" type="slidenum">
              <a:rPr lang="it-IT" smtClean="0"/>
              <a:pPr/>
              <a:t>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8822433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31640E-9A47-44F9-992E-B75E330858BA}" type="slidenum">
              <a:rPr lang="it-IT" smtClean="0"/>
              <a:pPr/>
              <a:t>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4150189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31640E-9A47-44F9-992E-B75E330858BA}" type="slidenum">
              <a:rPr lang="it-IT" smtClean="0"/>
              <a:pPr/>
              <a:t>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5453879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31640E-9A47-44F9-992E-B75E330858BA}" type="slidenum">
              <a:rPr lang="it-IT" smtClean="0"/>
              <a:pPr/>
              <a:t>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945540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9F500-966B-4247-841B-A8756B0D46D8}" type="datetimeFigureOut">
              <a:rPr lang="it-IT" smtClean="0"/>
              <a:t>06/04/2017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C13A2B-AE49-41EB-ABA5-12F01603DFC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992340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9F500-966B-4247-841B-A8756B0D46D8}" type="datetimeFigureOut">
              <a:rPr lang="it-IT" smtClean="0"/>
              <a:t>06/04/2017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C13A2B-AE49-41EB-ABA5-12F01603DFC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258877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9F500-966B-4247-841B-A8756B0D46D8}" type="datetimeFigureOut">
              <a:rPr lang="it-IT" smtClean="0"/>
              <a:t>06/04/2017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C13A2B-AE49-41EB-ABA5-12F01603DFC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008426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>
  <p:cSld name="Titolo e testo sopra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914400" y="277813"/>
            <a:ext cx="7772400" cy="1143000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sz="half" idx="1"/>
          </p:nvPr>
        </p:nvSpPr>
        <p:spPr>
          <a:xfrm>
            <a:off x="914400" y="1600200"/>
            <a:ext cx="7772400" cy="2189163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914400" y="3941763"/>
            <a:ext cx="7772400" cy="2189162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603CD0-483E-4079-B532-B7D9ED948ABA}" type="datetime1">
              <a:rPr lang="it-IT" smtClean="0">
                <a:solidFill>
                  <a:srgbClr val="242852"/>
                </a:solidFill>
              </a:rPr>
              <a:pPr>
                <a:defRPr/>
              </a:pPr>
              <a:t>06/04/2017</a:t>
            </a:fld>
            <a:endParaRPr lang="it-IT">
              <a:solidFill>
                <a:srgbClr val="242852"/>
              </a:solidFill>
            </a:endParaRPr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>
              <a:solidFill>
                <a:srgbClr val="242852"/>
              </a:solidFill>
            </a:endParaRP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00EB03-112E-4F2C-ABAB-C20432C2AD96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58356491"/>
      </p:ext>
    </p:extLst>
  </p:cSld>
  <p:clrMapOvr>
    <a:masterClrMapping/>
  </p:clrMapOvr>
  <p:transition spd="med">
    <p:wedg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9F500-966B-4247-841B-A8756B0D46D8}" type="datetimeFigureOut">
              <a:rPr lang="it-IT" smtClean="0"/>
              <a:t>06/04/2017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C13A2B-AE49-41EB-ABA5-12F01603DFC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340173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9F500-966B-4247-841B-A8756B0D46D8}" type="datetimeFigureOut">
              <a:rPr lang="it-IT" smtClean="0"/>
              <a:t>06/04/2017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C13A2B-AE49-41EB-ABA5-12F01603DFC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855063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9F500-966B-4247-841B-A8756B0D46D8}" type="datetimeFigureOut">
              <a:rPr lang="it-IT" smtClean="0"/>
              <a:t>06/04/2017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C13A2B-AE49-41EB-ABA5-12F01603DFC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81549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9F500-966B-4247-841B-A8756B0D46D8}" type="datetimeFigureOut">
              <a:rPr lang="it-IT" smtClean="0"/>
              <a:t>06/04/2017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C13A2B-AE49-41EB-ABA5-12F01603DFC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761142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9F500-966B-4247-841B-A8756B0D46D8}" type="datetimeFigureOut">
              <a:rPr lang="it-IT" smtClean="0"/>
              <a:t>06/04/2017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C13A2B-AE49-41EB-ABA5-12F01603DFC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790831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9F500-966B-4247-841B-A8756B0D46D8}" type="datetimeFigureOut">
              <a:rPr lang="it-IT" smtClean="0"/>
              <a:t>06/04/2017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C13A2B-AE49-41EB-ABA5-12F01603DFC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788660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9F500-966B-4247-841B-A8756B0D46D8}" type="datetimeFigureOut">
              <a:rPr lang="it-IT" smtClean="0"/>
              <a:t>06/04/2017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C13A2B-AE49-41EB-ABA5-12F01603DFC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623521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9F500-966B-4247-841B-A8756B0D46D8}" type="datetimeFigureOut">
              <a:rPr lang="it-IT" smtClean="0"/>
              <a:t>06/04/2017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C13A2B-AE49-41EB-ABA5-12F01603DFC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576971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49F500-966B-4247-841B-A8756B0D46D8}" type="datetimeFigureOut">
              <a:rPr lang="it-IT" smtClean="0"/>
              <a:t>06/04/2017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C13A2B-AE49-41EB-ABA5-12F01603DFC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07456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4" Type="http://schemas.microsoft.com/office/2007/relationships/hdphoto" Target="../media/hdphoto1.wdp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Relationship Id="rId4" Type="http://schemas.microsoft.com/office/2007/relationships/hdphoto" Target="../media/hdphoto1.wdp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Relationship Id="rId4" Type="http://schemas.microsoft.com/office/2007/relationships/hdphoto" Target="../media/hdphoto1.wdp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testo 2"/>
          <p:cNvSpPr txBox="1">
            <a:spLocks/>
          </p:cNvSpPr>
          <p:nvPr/>
        </p:nvSpPr>
        <p:spPr>
          <a:xfrm>
            <a:off x="781150" y="5733256"/>
            <a:ext cx="7772400" cy="648072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Clr>
                <a:srgbClr val="C0504D"/>
              </a:buClr>
              <a:buFont typeface="Wingdings"/>
              <a:buNone/>
            </a:pPr>
            <a:endParaRPr lang="it-IT" sz="2800" b="1" i="1" dirty="0" smtClean="0">
              <a:solidFill>
                <a:srgbClr val="1F497D"/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 marL="0" indent="0" algn="r">
              <a:buClr>
                <a:srgbClr val="C0504D"/>
              </a:buClr>
              <a:buFont typeface="Wingdings"/>
              <a:buNone/>
            </a:pPr>
            <a:endParaRPr lang="it-IT" sz="2800" b="1" i="1" dirty="0" smtClean="0">
              <a:solidFill>
                <a:srgbClr val="1F497D"/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3" name="CasellaDiTesto 2"/>
          <p:cNvSpPr txBox="1"/>
          <p:nvPr/>
        </p:nvSpPr>
        <p:spPr>
          <a:xfrm>
            <a:off x="899591" y="2492896"/>
            <a:ext cx="799288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3200" dirty="0" smtClean="0">
                <a:solidFill>
                  <a:schemeClr val="tx2">
                    <a:lumMod val="75000"/>
                  </a:schemeClr>
                </a:solidFill>
              </a:rPr>
              <a:t>Sottoscrizione protocollo di legalità </a:t>
            </a:r>
            <a:endParaRPr lang="it-IT" sz="3200" dirty="0" smtClean="0">
              <a:solidFill>
                <a:schemeClr val="tx2">
                  <a:lumMod val="75000"/>
                </a:schemeClr>
              </a:solidFill>
            </a:endParaRPr>
          </a:p>
          <a:p>
            <a:pPr algn="ctr"/>
            <a:r>
              <a:rPr lang="it-IT" sz="3200" dirty="0" smtClean="0">
                <a:solidFill>
                  <a:schemeClr val="tx2">
                    <a:lumMod val="75000"/>
                  </a:schemeClr>
                </a:solidFill>
              </a:rPr>
              <a:t>in </a:t>
            </a:r>
            <a:r>
              <a:rPr lang="it-IT" sz="3200" dirty="0" smtClean="0">
                <a:solidFill>
                  <a:schemeClr val="tx2">
                    <a:lumMod val="75000"/>
                  </a:schemeClr>
                </a:solidFill>
              </a:rPr>
              <a:t>materia di appalti </a:t>
            </a:r>
            <a:endParaRPr lang="it-IT" sz="3200" dirty="0" smtClean="0">
              <a:solidFill>
                <a:schemeClr val="tx2">
                  <a:lumMod val="75000"/>
                </a:schemeClr>
              </a:solidFill>
            </a:endParaRPr>
          </a:p>
          <a:p>
            <a:pPr algn="ctr"/>
            <a:r>
              <a:rPr lang="it-IT" sz="3200" dirty="0" smtClean="0">
                <a:solidFill>
                  <a:schemeClr val="tx2">
                    <a:lumMod val="75000"/>
                  </a:schemeClr>
                </a:solidFill>
              </a:rPr>
              <a:t>tra </a:t>
            </a:r>
            <a:r>
              <a:rPr lang="it-IT" sz="3200" dirty="0" smtClean="0">
                <a:solidFill>
                  <a:schemeClr val="tx2">
                    <a:lumMod val="75000"/>
                  </a:schemeClr>
                </a:solidFill>
              </a:rPr>
              <a:t>la Prefettura di Latina e </a:t>
            </a:r>
            <a:r>
              <a:rPr lang="it-IT" sz="3200" dirty="0" err="1" smtClean="0">
                <a:solidFill>
                  <a:schemeClr val="tx2">
                    <a:lumMod val="75000"/>
                  </a:schemeClr>
                </a:solidFill>
              </a:rPr>
              <a:t>Acqualatina</a:t>
            </a:r>
            <a:r>
              <a:rPr lang="it-IT" sz="3200" dirty="0" smtClean="0">
                <a:solidFill>
                  <a:schemeClr val="tx2">
                    <a:lumMod val="75000"/>
                  </a:schemeClr>
                </a:solidFill>
              </a:rPr>
              <a:t> Spa</a:t>
            </a:r>
            <a:endParaRPr lang="it-IT" sz="32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4" name="CasellaDiTesto 3"/>
          <p:cNvSpPr txBox="1"/>
          <p:nvPr/>
        </p:nvSpPr>
        <p:spPr>
          <a:xfrm>
            <a:off x="3131840" y="4422622"/>
            <a:ext cx="3324820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endParaRPr lang="it-IT" sz="2800" dirty="0" smtClean="0">
              <a:solidFill>
                <a:schemeClr val="tx2">
                  <a:lumMod val="75000"/>
                </a:schemeClr>
              </a:solidFill>
            </a:endParaRPr>
          </a:p>
          <a:p>
            <a:pPr algn="ctr"/>
            <a:endParaRPr lang="it-IT" sz="2800" dirty="0">
              <a:solidFill>
                <a:schemeClr val="tx2">
                  <a:lumMod val="75000"/>
                </a:schemeClr>
              </a:solidFill>
            </a:endParaRPr>
          </a:p>
          <a:p>
            <a:pPr algn="ctr"/>
            <a:endParaRPr lang="it-IT" sz="2800" dirty="0" smtClean="0">
              <a:solidFill>
                <a:schemeClr val="tx2">
                  <a:lumMod val="75000"/>
                </a:schemeClr>
              </a:solidFill>
            </a:endParaRPr>
          </a:p>
          <a:p>
            <a:pPr algn="ctr"/>
            <a:r>
              <a:rPr lang="it-IT" sz="2800" dirty="0" smtClean="0">
                <a:solidFill>
                  <a:schemeClr val="tx2">
                    <a:lumMod val="75000"/>
                  </a:schemeClr>
                </a:solidFill>
              </a:rPr>
              <a:t>Latina</a:t>
            </a:r>
            <a:r>
              <a:rPr lang="it-IT" sz="2800" dirty="0" smtClean="0">
                <a:solidFill>
                  <a:schemeClr val="tx2">
                    <a:lumMod val="75000"/>
                  </a:schemeClr>
                </a:solidFill>
              </a:rPr>
              <a:t>, 12 aprile 2017</a:t>
            </a:r>
            <a:endParaRPr lang="it-IT" sz="28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7" name="Rettangolo 6"/>
          <p:cNvSpPr/>
          <p:nvPr/>
        </p:nvSpPr>
        <p:spPr>
          <a:xfrm>
            <a:off x="0" y="1"/>
            <a:ext cx="589846" cy="685799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8" name="Picture 2" descr="M:\ARET\7. PUBBLICAZIONI DELLA BANCA\7. PRESENTAZIONI PUBBLICHE\2016\Latina\Materiale\Logo prefettura grande.pn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97778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b="56466"/>
          <a:stretch/>
        </p:blipFill>
        <p:spPr bwMode="auto">
          <a:xfrm>
            <a:off x="2699792" y="44625"/>
            <a:ext cx="3744415" cy="792088"/>
          </a:xfrm>
          <a:prstGeom prst="rect">
            <a:avLst/>
          </a:prstGeom>
          <a:ln>
            <a:noFill/>
          </a:ln>
          <a:extLst/>
        </p:spPr>
      </p:pic>
      <p:sp>
        <p:nvSpPr>
          <p:cNvPr id="9" name="CasellaDiTesto 8"/>
          <p:cNvSpPr txBox="1"/>
          <p:nvPr/>
        </p:nvSpPr>
        <p:spPr>
          <a:xfrm>
            <a:off x="1619672" y="692696"/>
            <a:ext cx="576064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288000"/>
            <a:r>
              <a:rPr lang="it-IT" sz="3200" dirty="0" smtClean="0">
                <a:latin typeface="Kunstler Script" panose="030304020206070D0D06" pitchFamily="66" charset="0"/>
              </a:rPr>
              <a:t>Prefettura di Latina</a:t>
            </a:r>
          </a:p>
          <a:p>
            <a:pPr algn="ctr"/>
            <a:r>
              <a:rPr lang="it-IT" sz="3200" dirty="0" smtClean="0">
                <a:latin typeface="Kunstler Script" panose="030304020206070D0D06" pitchFamily="66" charset="0"/>
              </a:rPr>
              <a:t>Ufficio Territoriale del Governo</a:t>
            </a:r>
            <a:endParaRPr lang="it-IT" sz="3200" dirty="0">
              <a:latin typeface="Kunstler Script" panose="030304020206070D0D06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74053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testo 2"/>
          <p:cNvSpPr txBox="1">
            <a:spLocks/>
          </p:cNvSpPr>
          <p:nvPr/>
        </p:nvSpPr>
        <p:spPr>
          <a:xfrm>
            <a:off x="781150" y="5733256"/>
            <a:ext cx="7772400" cy="648072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Clr>
                <a:srgbClr val="C0504D"/>
              </a:buClr>
              <a:buFont typeface="Wingdings"/>
              <a:buNone/>
            </a:pPr>
            <a:endParaRPr lang="it-IT" sz="2800" b="1" i="1" dirty="0" smtClean="0">
              <a:solidFill>
                <a:srgbClr val="1F497D"/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 marL="0" indent="0" algn="r">
              <a:buClr>
                <a:srgbClr val="C0504D"/>
              </a:buClr>
              <a:buFont typeface="Wingdings"/>
              <a:buNone/>
            </a:pPr>
            <a:endParaRPr lang="it-IT" sz="2800" b="1" i="1" dirty="0" smtClean="0">
              <a:solidFill>
                <a:srgbClr val="1F497D"/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3" name="CasellaDiTesto 2"/>
          <p:cNvSpPr txBox="1"/>
          <p:nvPr/>
        </p:nvSpPr>
        <p:spPr>
          <a:xfrm>
            <a:off x="781150" y="1700808"/>
            <a:ext cx="8283176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3200" dirty="0" smtClean="0">
                <a:solidFill>
                  <a:schemeClr val="tx2">
                    <a:lumMod val="75000"/>
                  </a:schemeClr>
                </a:solidFill>
              </a:rPr>
              <a:t>Gli appalti di lavori, i servizi e le forniture sono i comparti della spesa pubblica aggrediti dalla criminalità organizzata, che cerca di inserirsi nel flusso di denaro pubblico.</a:t>
            </a:r>
          </a:p>
          <a:p>
            <a:pPr algn="just"/>
            <a:r>
              <a:rPr lang="it-IT" sz="3200" dirty="0" smtClean="0">
                <a:solidFill>
                  <a:schemeClr val="tx2">
                    <a:lumMod val="75000"/>
                  </a:schemeClr>
                </a:solidFill>
              </a:rPr>
              <a:t>Il controllo degli appalti costituisce per le mafie un canale di:</a:t>
            </a:r>
          </a:p>
          <a:p>
            <a:pPr marL="457200" indent="-457200" algn="just">
              <a:buFont typeface="Wingdings" pitchFamily="2" charset="2"/>
              <a:buChar char="v"/>
            </a:pPr>
            <a:r>
              <a:rPr lang="it-IT" sz="3200" dirty="0" smtClean="0">
                <a:solidFill>
                  <a:schemeClr val="tx2">
                    <a:lumMod val="75000"/>
                  </a:schemeClr>
                </a:solidFill>
              </a:rPr>
              <a:t>Approvvigionamento di denaro;</a:t>
            </a:r>
          </a:p>
          <a:p>
            <a:pPr marL="457200" indent="-457200" algn="just">
              <a:buFont typeface="Wingdings" pitchFamily="2" charset="2"/>
              <a:buChar char="v"/>
            </a:pPr>
            <a:r>
              <a:rPr lang="it-IT" sz="3200" dirty="0" smtClean="0">
                <a:solidFill>
                  <a:schemeClr val="tx2">
                    <a:lumMod val="75000"/>
                  </a:schemeClr>
                </a:solidFill>
              </a:rPr>
              <a:t>Riciclaggio del denaro accumulato attraverso attività </a:t>
            </a:r>
            <a:r>
              <a:rPr lang="it-IT" sz="3200" dirty="0" smtClean="0">
                <a:solidFill>
                  <a:schemeClr val="tx2">
                    <a:lumMod val="75000"/>
                  </a:schemeClr>
                </a:solidFill>
              </a:rPr>
              <a:t>illecite;</a:t>
            </a:r>
            <a:endParaRPr lang="it-IT" sz="32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6" name="CasellaDiTesto 5"/>
          <p:cNvSpPr txBox="1"/>
          <p:nvPr/>
        </p:nvSpPr>
        <p:spPr>
          <a:xfrm>
            <a:off x="1619672" y="692696"/>
            <a:ext cx="576064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288000"/>
            <a:r>
              <a:rPr lang="it-IT" sz="3200" dirty="0" smtClean="0">
                <a:latin typeface="Kunstler Script" panose="030304020206070D0D06" pitchFamily="66" charset="0"/>
              </a:rPr>
              <a:t>Prefettura di Latina</a:t>
            </a:r>
          </a:p>
          <a:p>
            <a:pPr algn="ctr"/>
            <a:r>
              <a:rPr lang="it-IT" sz="3200" dirty="0" smtClean="0">
                <a:latin typeface="Kunstler Script" panose="030304020206070D0D06" pitchFamily="66" charset="0"/>
              </a:rPr>
              <a:t>Ufficio Territoriale del Governo</a:t>
            </a:r>
            <a:endParaRPr lang="it-IT" sz="3200" dirty="0">
              <a:latin typeface="Kunstler Script" panose="030304020206070D0D06" pitchFamily="66" charset="0"/>
            </a:endParaRPr>
          </a:p>
        </p:txBody>
      </p:sp>
      <p:pic>
        <p:nvPicPr>
          <p:cNvPr id="7" name="Picture 2" descr="M:\ARET\7. PUBBLICAZIONI DELLA BANCA\7. PRESENTAZIONI PUBBLICHE\2016\Latina\Materiale\Logo prefettura grande.pn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97778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b="56466"/>
          <a:stretch/>
        </p:blipFill>
        <p:spPr bwMode="auto">
          <a:xfrm>
            <a:off x="2699792" y="44625"/>
            <a:ext cx="3744415" cy="792088"/>
          </a:xfrm>
          <a:prstGeom prst="rect">
            <a:avLst/>
          </a:prstGeom>
          <a:ln>
            <a:noFill/>
          </a:ln>
          <a:extLst/>
        </p:spPr>
      </p:pic>
      <p:sp>
        <p:nvSpPr>
          <p:cNvPr id="8" name="Rettangolo 7"/>
          <p:cNvSpPr/>
          <p:nvPr/>
        </p:nvSpPr>
        <p:spPr>
          <a:xfrm>
            <a:off x="0" y="1"/>
            <a:ext cx="589846" cy="685799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14059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testo 2"/>
          <p:cNvSpPr txBox="1">
            <a:spLocks/>
          </p:cNvSpPr>
          <p:nvPr/>
        </p:nvSpPr>
        <p:spPr>
          <a:xfrm>
            <a:off x="781150" y="5733256"/>
            <a:ext cx="7772400" cy="648072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Clr>
                <a:srgbClr val="C0504D"/>
              </a:buClr>
              <a:buFont typeface="Wingdings"/>
              <a:buNone/>
            </a:pPr>
            <a:endParaRPr lang="it-IT" sz="2800" b="1" i="1" dirty="0" smtClean="0">
              <a:solidFill>
                <a:srgbClr val="1F497D"/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 marL="0" indent="0" algn="r">
              <a:buClr>
                <a:srgbClr val="C0504D"/>
              </a:buClr>
              <a:buFont typeface="Wingdings"/>
              <a:buNone/>
            </a:pPr>
            <a:endParaRPr lang="it-IT" sz="2800" b="1" i="1" dirty="0" smtClean="0">
              <a:solidFill>
                <a:srgbClr val="1F497D"/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3" name="CasellaDiTesto 2"/>
          <p:cNvSpPr txBox="1"/>
          <p:nvPr/>
        </p:nvSpPr>
        <p:spPr>
          <a:xfrm>
            <a:off x="539551" y="1650969"/>
            <a:ext cx="8584121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3200" dirty="0" smtClean="0">
                <a:solidFill>
                  <a:schemeClr val="tx2">
                    <a:lumMod val="75000"/>
                  </a:schemeClr>
                </a:solidFill>
              </a:rPr>
              <a:t>Il legislatore ha introdotto, fin dagli anni ’90, misure di controllo antimafia, aventi carattere preventivo ed amministrativo, attribuendo al </a:t>
            </a:r>
            <a:r>
              <a:rPr lang="it-IT" sz="3200" u="sng" dirty="0" smtClean="0">
                <a:solidFill>
                  <a:schemeClr val="tx2">
                    <a:lumMod val="75000"/>
                  </a:schemeClr>
                </a:solidFill>
              </a:rPr>
              <a:t>Prefetto</a:t>
            </a:r>
            <a:r>
              <a:rPr lang="it-IT" sz="3200" dirty="0" smtClean="0">
                <a:solidFill>
                  <a:schemeClr val="tx2">
                    <a:lumMod val="75000"/>
                  </a:schemeClr>
                </a:solidFill>
              </a:rPr>
              <a:t> la competenza ad accertare la sussistenza, o meno, di motivi ostativi a contrarre con la pubblica amministrazione.</a:t>
            </a:r>
          </a:p>
          <a:p>
            <a:pPr algn="just"/>
            <a:r>
              <a:rPr lang="it-IT" sz="3200" dirty="0" smtClean="0">
                <a:solidFill>
                  <a:schemeClr val="tx2">
                    <a:lumMod val="75000"/>
                  </a:schemeClr>
                </a:solidFill>
              </a:rPr>
              <a:t>L’assenza di situazioni ostative viene attestata con il rilascio della certificazione </a:t>
            </a:r>
            <a:r>
              <a:rPr lang="it-IT" sz="3200" dirty="0" smtClean="0">
                <a:solidFill>
                  <a:schemeClr val="tx2">
                    <a:lumMod val="75000"/>
                  </a:schemeClr>
                </a:solidFill>
              </a:rPr>
              <a:t>antimafia, attraverso la comunicazione o l’informazione antimafia. </a:t>
            </a:r>
            <a:endParaRPr lang="it-IT" sz="32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7" name="CasellaDiTesto 6"/>
          <p:cNvSpPr txBox="1"/>
          <p:nvPr/>
        </p:nvSpPr>
        <p:spPr>
          <a:xfrm>
            <a:off x="1619672" y="692696"/>
            <a:ext cx="576064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288000"/>
            <a:r>
              <a:rPr lang="it-IT" sz="3200" dirty="0" smtClean="0">
                <a:latin typeface="Kunstler Script" panose="030304020206070D0D06" pitchFamily="66" charset="0"/>
              </a:rPr>
              <a:t>Prefettura di Latina</a:t>
            </a:r>
          </a:p>
          <a:p>
            <a:pPr algn="ctr"/>
            <a:r>
              <a:rPr lang="it-IT" sz="3200" dirty="0" smtClean="0">
                <a:latin typeface="Kunstler Script" panose="030304020206070D0D06" pitchFamily="66" charset="0"/>
              </a:rPr>
              <a:t>Ufficio Territoriale del Governo</a:t>
            </a:r>
            <a:endParaRPr lang="it-IT" sz="3200" dirty="0">
              <a:latin typeface="Kunstler Script" panose="030304020206070D0D06" pitchFamily="66" charset="0"/>
            </a:endParaRPr>
          </a:p>
        </p:txBody>
      </p:sp>
      <p:pic>
        <p:nvPicPr>
          <p:cNvPr id="8" name="Picture 2" descr="M:\ARET\7. PUBBLICAZIONI DELLA BANCA\7. PRESENTAZIONI PUBBLICHE\2016\Latina\Materiale\Logo prefettura grande.pn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97778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b="56466"/>
          <a:stretch/>
        </p:blipFill>
        <p:spPr bwMode="auto">
          <a:xfrm>
            <a:off x="2699792" y="44625"/>
            <a:ext cx="3744415" cy="792088"/>
          </a:xfrm>
          <a:prstGeom prst="rect">
            <a:avLst/>
          </a:prstGeom>
          <a:ln>
            <a:noFill/>
          </a:ln>
          <a:extLst/>
        </p:spPr>
      </p:pic>
      <p:sp>
        <p:nvSpPr>
          <p:cNvPr id="9" name="Rettangolo 8"/>
          <p:cNvSpPr/>
          <p:nvPr/>
        </p:nvSpPr>
        <p:spPr>
          <a:xfrm>
            <a:off x="0" y="1"/>
            <a:ext cx="589846" cy="685799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372670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testo 2"/>
          <p:cNvSpPr txBox="1">
            <a:spLocks/>
          </p:cNvSpPr>
          <p:nvPr/>
        </p:nvSpPr>
        <p:spPr>
          <a:xfrm>
            <a:off x="781150" y="5733256"/>
            <a:ext cx="7772400" cy="648072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Clr>
                <a:srgbClr val="C0504D"/>
              </a:buClr>
              <a:buFont typeface="Wingdings"/>
              <a:buNone/>
            </a:pPr>
            <a:endParaRPr lang="it-IT" sz="2800" b="1" i="1" dirty="0" smtClean="0">
              <a:solidFill>
                <a:srgbClr val="1F497D"/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 marL="0" indent="0" algn="r">
              <a:buClr>
                <a:srgbClr val="C0504D"/>
              </a:buClr>
              <a:buFont typeface="Wingdings"/>
              <a:buNone/>
            </a:pPr>
            <a:endParaRPr lang="it-IT" sz="2800" b="1" i="1" dirty="0" smtClean="0">
              <a:solidFill>
                <a:srgbClr val="1F497D"/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3" name="CasellaDiTesto 2"/>
          <p:cNvSpPr txBox="1"/>
          <p:nvPr/>
        </p:nvSpPr>
        <p:spPr>
          <a:xfrm>
            <a:off x="683568" y="1650969"/>
            <a:ext cx="8440104" cy="57554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2800" dirty="0" smtClean="0">
                <a:solidFill>
                  <a:schemeClr val="tx2">
                    <a:lumMod val="75000"/>
                  </a:schemeClr>
                </a:solidFill>
              </a:rPr>
              <a:t>Con la </a:t>
            </a:r>
            <a:r>
              <a:rPr lang="it-IT" sz="2800" b="1" dirty="0" smtClean="0">
                <a:solidFill>
                  <a:schemeClr val="tx2">
                    <a:lumMod val="75000"/>
                  </a:schemeClr>
                </a:solidFill>
              </a:rPr>
              <a:t>comunicazione </a:t>
            </a:r>
            <a:r>
              <a:rPr lang="it-IT" sz="2800" dirty="0" smtClean="0">
                <a:solidFill>
                  <a:schemeClr val="tx2">
                    <a:lumMod val="75000"/>
                  </a:schemeClr>
                </a:solidFill>
              </a:rPr>
              <a:t>si attesta la sussistenza o meno di una delle cause di decadenza, sospensione o divieto di cui all’art. 67 del D. </a:t>
            </a:r>
            <a:r>
              <a:rPr lang="it-IT" sz="2800" dirty="0" err="1" smtClean="0">
                <a:solidFill>
                  <a:schemeClr val="tx2">
                    <a:lumMod val="75000"/>
                  </a:schemeClr>
                </a:solidFill>
              </a:rPr>
              <a:t>Lgs</a:t>
            </a:r>
            <a:r>
              <a:rPr lang="it-IT" sz="2800" dirty="0" smtClean="0">
                <a:solidFill>
                  <a:schemeClr val="tx2">
                    <a:lumMod val="75000"/>
                  </a:schemeClr>
                </a:solidFill>
              </a:rPr>
              <a:t>. 159/2011, vale a dire provvedimenti giudiziari definitivi che dispongono misure di prevenzione personale e/o condanne definitive o confermate in appello, per i delitti previsti dall’art. 51, c. 3 bis, </a:t>
            </a:r>
            <a:r>
              <a:rPr lang="it-IT" sz="2800" dirty="0" err="1" smtClean="0">
                <a:solidFill>
                  <a:schemeClr val="tx2">
                    <a:lumMod val="75000"/>
                  </a:schemeClr>
                </a:solidFill>
              </a:rPr>
              <a:t>c.p.p</a:t>
            </a:r>
            <a:r>
              <a:rPr lang="it-IT" sz="2800" dirty="0">
                <a:solidFill>
                  <a:schemeClr val="tx2">
                    <a:lumMod val="75000"/>
                  </a:schemeClr>
                </a:solidFill>
              </a:rPr>
              <a:t>, tra cui </a:t>
            </a:r>
            <a:r>
              <a:rPr lang="it-IT" sz="2800" dirty="0" smtClean="0">
                <a:solidFill>
                  <a:schemeClr val="tx2">
                    <a:lumMod val="75000"/>
                  </a:schemeClr>
                </a:solidFill>
              </a:rPr>
              <a:t>gli  </a:t>
            </a:r>
            <a:r>
              <a:rPr lang="it-IT" sz="2800" dirty="0">
                <a:solidFill>
                  <a:schemeClr val="tx2">
                    <a:lumMod val="75000"/>
                  </a:schemeClr>
                </a:solidFill>
              </a:rPr>
              <a:t>articoli 416, sesto e settimo comma</a:t>
            </a:r>
            <a:r>
              <a:rPr lang="it-IT" sz="2800" dirty="0" smtClean="0">
                <a:solidFill>
                  <a:schemeClr val="tx2">
                    <a:lumMod val="75000"/>
                  </a:schemeClr>
                </a:solidFill>
              </a:rPr>
              <a:t>, 600 (riduzione in schiavitù), 601 (tratta di persone), </a:t>
            </a:r>
            <a:r>
              <a:rPr lang="it-IT" sz="2800" dirty="0">
                <a:solidFill>
                  <a:schemeClr val="tx2">
                    <a:lumMod val="75000"/>
                  </a:schemeClr>
                </a:solidFill>
              </a:rPr>
              <a:t>602 </a:t>
            </a:r>
            <a:r>
              <a:rPr lang="it-IT" sz="2800" dirty="0" smtClean="0">
                <a:solidFill>
                  <a:schemeClr val="tx2">
                    <a:lumMod val="75000"/>
                  </a:schemeClr>
                </a:solidFill>
              </a:rPr>
              <a:t>(acquisto e alienazione di schiavi, 416bis (associazione di tipo mafioso), 416 ter (scambio elettorale politico-mafioso) </a:t>
            </a:r>
            <a:r>
              <a:rPr lang="it-IT" sz="2800" dirty="0">
                <a:solidFill>
                  <a:schemeClr val="tx2">
                    <a:lumMod val="75000"/>
                  </a:schemeClr>
                </a:solidFill>
              </a:rPr>
              <a:t>e </a:t>
            </a:r>
            <a:r>
              <a:rPr lang="it-IT" sz="2800" dirty="0" smtClean="0">
                <a:solidFill>
                  <a:schemeClr val="tx2">
                    <a:lumMod val="75000"/>
                  </a:schemeClr>
                </a:solidFill>
              </a:rPr>
              <a:t>630 (sequestro di persona) </a:t>
            </a:r>
            <a:r>
              <a:rPr lang="it-IT" sz="2800" dirty="0">
                <a:solidFill>
                  <a:schemeClr val="tx2">
                    <a:lumMod val="75000"/>
                  </a:schemeClr>
                </a:solidFill>
              </a:rPr>
              <a:t>del codice penale.</a:t>
            </a:r>
            <a:endParaRPr lang="it-IT" sz="2800" dirty="0" smtClean="0">
              <a:solidFill>
                <a:schemeClr val="tx2">
                  <a:lumMod val="75000"/>
                </a:schemeClr>
              </a:solidFill>
            </a:endParaRPr>
          </a:p>
          <a:p>
            <a:pPr algn="just"/>
            <a:endParaRPr lang="it-IT" sz="3200" b="1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6" name="Picture 2" descr="M:\ARET\7. PUBBLICAZIONI DELLA BANCA\7. PRESENTAZIONI PUBBLICHE\2016\Latina\Materiale\Logo prefettura grande.pn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97778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b="56466"/>
          <a:stretch/>
        </p:blipFill>
        <p:spPr bwMode="auto">
          <a:xfrm>
            <a:off x="2699792" y="44625"/>
            <a:ext cx="3744415" cy="792088"/>
          </a:xfrm>
          <a:prstGeom prst="rect">
            <a:avLst/>
          </a:prstGeom>
          <a:ln>
            <a:noFill/>
          </a:ln>
          <a:extLst/>
        </p:spPr>
      </p:pic>
      <p:sp>
        <p:nvSpPr>
          <p:cNvPr id="8" name="CasellaDiTesto 7"/>
          <p:cNvSpPr txBox="1"/>
          <p:nvPr/>
        </p:nvSpPr>
        <p:spPr>
          <a:xfrm>
            <a:off x="1619672" y="692696"/>
            <a:ext cx="576064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288000"/>
            <a:r>
              <a:rPr lang="it-IT" sz="3200" dirty="0" smtClean="0">
                <a:latin typeface="Kunstler Script" panose="030304020206070D0D06" pitchFamily="66" charset="0"/>
              </a:rPr>
              <a:t>Prefettura di Latina</a:t>
            </a:r>
          </a:p>
          <a:p>
            <a:pPr algn="ctr"/>
            <a:r>
              <a:rPr lang="it-IT" sz="3200" dirty="0" smtClean="0">
                <a:latin typeface="Kunstler Script" panose="030304020206070D0D06" pitchFamily="66" charset="0"/>
              </a:rPr>
              <a:t>Ufficio Territoriale del Governo</a:t>
            </a:r>
            <a:endParaRPr lang="it-IT" sz="3200" dirty="0">
              <a:latin typeface="Kunstler Script" panose="030304020206070D0D06" pitchFamily="66" charset="0"/>
            </a:endParaRPr>
          </a:p>
        </p:txBody>
      </p:sp>
      <p:sp>
        <p:nvSpPr>
          <p:cNvPr id="9" name="Rettangolo 8"/>
          <p:cNvSpPr/>
          <p:nvPr/>
        </p:nvSpPr>
        <p:spPr>
          <a:xfrm>
            <a:off x="0" y="1"/>
            <a:ext cx="589846" cy="685799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934320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testo 2"/>
          <p:cNvSpPr txBox="1">
            <a:spLocks/>
          </p:cNvSpPr>
          <p:nvPr/>
        </p:nvSpPr>
        <p:spPr>
          <a:xfrm>
            <a:off x="781150" y="5733256"/>
            <a:ext cx="7772400" cy="648072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Clr>
                <a:srgbClr val="C0504D"/>
              </a:buClr>
              <a:buFont typeface="Wingdings"/>
              <a:buNone/>
            </a:pPr>
            <a:endParaRPr lang="it-IT" sz="2800" b="1" i="1" dirty="0" smtClean="0">
              <a:solidFill>
                <a:srgbClr val="1F497D"/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 marL="0" indent="0" algn="r">
              <a:buClr>
                <a:srgbClr val="C0504D"/>
              </a:buClr>
              <a:buFont typeface="Wingdings"/>
              <a:buNone/>
            </a:pPr>
            <a:endParaRPr lang="it-IT" sz="2800" b="1" i="1" dirty="0" smtClean="0">
              <a:solidFill>
                <a:srgbClr val="1F497D"/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pic>
        <p:nvPicPr>
          <p:cNvPr id="28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39661" y="116632"/>
            <a:ext cx="484150" cy="5448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CasellaDiTesto 2"/>
          <p:cNvSpPr txBox="1"/>
          <p:nvPr/>
        </p:nvSpPr>
        <p:spPr>
          <a:xfrm>
            <a:off x="683568" y="1650969"/>
            <a:ext cx="7992888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3200" dirty="0" smtClean="0">
                <a:solidFill>
                  <a:schemeClr val="tx2">
                    <a:lumMod val="75000"/>
                  </a:schemeClr>
                </a:solidFill>
              </a:rPr>
              <a:t>Con l’</a:t>
            </a:r>
            <a:r>
              <a:rPr lang="it-IT" sz="3200" b="1" dirty="0" smtClean="0">
                <a:solidFill>
                  <a:schemeClr val="tx2">
                    <a:lumMod val="75000"/>
                  </a:schemeClr>
                </a:solidFill>
              </a:rPr>
              <a:t>informazione </a:t>
            </a:r>
            <a:r>
              <a:rPr lang="it-IT" sz="3200" dirty="0" smtClean="0">
                <a:solidFill>
                  <a:schemeClr val="tx2">
                    <a:lumMod val="75000"/>
                  </a:schemeClr>
                </a:solidFill>
              </a:rPr>
              <a:t>si attesta:</a:t>
            </a:r>
          </a:p>
          <a:p>
            <a:pPr marL="457200" indent="-457200" algn="just">
              <a:buFont typeface="Wingdings" pitchFamily="2" charset="2"/>
              <a:buChar char="v"/>
            </a:pPr>
            <a:r>
              <a:rPr lang="it-IT" sz="3200" dirty="0">
                <a:solidFill>
                  <a:schemeClr val="tx2">
                    <a:lumMod val="75000"/>
                  </a:schemeClr>
                </a:solidFill>
              </a:rPr>
              <a:t>n</a:t>
            </a:r>
            <a:r>
              <a:rPr lang="it-IT" sz="3200" dirty="0" smtClean="0">
                <a:solidFill>
                  <a:schemeClr val="tx2">
                    <a:lumMod val="75000"/>
                  </a:schemeClr>
                </a:solidFill>
              </a:rPr>
              <a:t>on solo la </a:t>
            </a:r>
            <a:r>
              <a:rPr lang="it-IT" sz="3200" dirty="0" smtClean="0">
                <a:solidFill>
                  <a:schemeClr val="tx2">
                    <a:lumMod val="75000"/>
                  </a:schemeClr>
                </a:solidFill>
              </a:rPr>
              <a:t>sussistenza o meno di una delle cause di decadenza, sospensione o divieto di cui all’art. 67 del D. </a:t>
            </a:r>
            <a:r>
              <a:rPr lang="it-IT" sz="3200" dirty="0" err="1" smtClean="0">
                <a:solidFill>
                  <a:schemeClr val="tx2">
                    <a:lumMod val="75000"/>
                  </a:schemeClr>
                </a:solidFill>
              </a:rPr>
              <a:t>Lgs</a:t>
            </a:r>
            <a:r>
              <a:rPr lang="it-IT" sz="3200" dirty="0" smtClean="0">
                <a:solidFill>
                  <a:schemeClr val="tx2">
                    <a:lumMod val="75000"/>
                  </a:schemeClr>
                </a:solidFill>
              </a:rPr>
              <a:t>. 159/2011; </a:t>
            </a:r>
          </a:p>
          <a:p>
            <a:pPr marL="457200" indent="-457200" algn="just">
              <a:buFont typeface="Wingdings" pitchFamily="2" charset="2"/>
              <a:buChar char="v"/>
            </a:pPr>
            <a:r>
              <a:rPr lang="it-IT" sz="3200" dirty="0">
                <a:solidFill>
                  <a:schemeClr val="tx2">
                    <a:lumMod val="75000"/>
                  </a:schemeClr>
                </a:solidFill>
              </a:rPr>
              <a:t>m</a:t>
            </a:r>
            <a:r>
              <a:rPr lang="it-IT" sz="3200" dirty="0" smtClean="0">
                <a:solidFill>
                  <a:schemeClr val="tx2">
                    <a:lumMod val="75000"/>
                  </a:schemeClr>
                </a:solidFill>
              </a:rPr>
              <a:t>a anche l’esistenza </a:t>
            </a:r>
            <a:r>
              <a:rPr lang="it-IT" sz="3200" dirty="0" smtClean="0">
                <a:solidFill>
                  <a:schemeClr val="tx2">
                    <a:lumMod val="75000"/>
                  </a:schemeClr>
                </a:solidFill>
              </a:rPr>
              <a:t>o meno di tentativi di infiltrazione mafiosa, tendenti a condizionare le scelte delle imprese e delle società aggiudicatarie di pubblici </a:t>
            </a:r>
            <a:r>
              <a:rPr lang="it-IT" sz="3200" dirty="0" smtClean="0">
                <a:solidFill>
                  <a:schemeClr val="tx2">
                    <a:lumMod val="75000"/>
                  </a:schemeClr>
                </a:solidFill>
              </a:rPr>
              <a:t>appalti;</a:t>
            </a:r>
            <a:endParaRPr lang="it-IT" sz="3200" dirty="0" smtClean="0">
              <a:solidFill>
                <a:schemeClr val="tx2">
                  <a:lumMod val="75000"/>
                </a:schemeClr>
              </a:solidFill>
            </a:endParaRPr>
          </a:p>
          <a:p>
            <a:pPr algn="just"/>
            <a:endParaRPr lang="it-IT" sz="32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6" name="Rettangolo 5"/>
          <p:cNvSpPr/>
          <p:nvPr/>
        </p:nvSpPr>
        <p:spPr>
          <a:xfrm>
            <a:off x="0" y="1"/>
            <a:ext cx="589846" cy="685799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7" name="CasellaDiTesto 6"/>
          <p:cNvSpPr txBox="1"/>
          <p:nvPr/>
        </p:nvSpPr>
        <p:spPr>
          <a:xfrm>
            <a:off x="1619672" y="692696"/>
            <a:ext cx="576064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288000"/>
            <a:r>
              <a:rPr lang="it-IT" sz="3200" dirty="0" smtClean="0">
                <a:latin typeface="Kunstler Script" panose="030304020206070D0D06" pitchFamily="66" charset="0"/>
              </a:rPr>
              <a:t>Prefettura di Latina</a:t>
            </a:r>
          </a:p>
          <a:p>
            <a:pPr algn="ctr"/>
            <a:r>
              <a:rPr lang="it-IT" sz="3200" dirty="0" smtClean="0">
                <a:latin typeface="Kunstler Script" panose="030304020206070D0D06" pitchFamily="66" charset="0"/>
              </a:rPr>
              <a:t>Ufficio Territoriale del Governo</a:t>
            </a:r>
            <a:endParaRPr lang="it-IT" sz="3200" dirty="0">
              <a:latin typeface="Kunstler Script" panose="030304020206070D0D06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92035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ttangolo 5"/>
          <p:cNvSpPr/>
          <p:nvPr/>
        </p:nvSpPr>
        <p:spPr>
          <a:xfrm>
            <a:off x="0" y="1"/>
            <a:ext cx="589846" cy="685799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7" name="Picture 2" descr="M:\ARET\7. PUBBLICAZIONI DELLA BANCA\7. PRESENTAZIONI PUBBLICHE\2016\Latina\Materiale\Logo prefettura grande.pn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97778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b="56466"/>
          <a:stretch/>
        </p:blipFill>
        <p:spPr bwMode="auto">
          <a:xfrm>
            <a:off x="2699792" y="44625"/>
            <a:ext cx="3744415" cy="792088"/>
          </a:xfrm>
          <a:prstGeom prst="rect">
            <a:avLst/>
          </a:prstGeom>
          <a:ln>
            <a:noFill/>
          </a:ln>
          <a:extLst/>
        </p:spPr>
      </p:pic>
      <p:sp>
        <p:nvSpPr>
          <p:cNvPr id="9" name="CasellaDiTesto 8"/>
          <p:cNvSpPr txBox="1"/>
          <p:nvPr/>
        </p:nvSpPr>
        <p:spPr>
          <a:xfrm>
            <a:off x="1619672" y="692696"/>
            <a:ext cx="576064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288000"/>
            <a:r>
              <a:rPr lang="it-IT" sz="3200" dirty="0" smtClean="0">
                <a:latin typeface="Kunstler Script" panose="030304020206070D0D06" pitchFamily="66" charset="0"/>
              </a:rPr>
              <a:t>Prefettura di Latina</a:t>
            </a:r>
          </a:p>
          <a:p>
            <a:pPr algn="ctr"/>
            <a:r>
              <a:rPr lang="it-IT" sz="3200" dirty="0" smtClean="0">
                <a:latin typeface="Kunstler Script" panose="030304020206070D0D06" pitchFamily="66" charset="0"/>
              </a:rPr>
              <a:t>Ufficio Territoriale del Governo</a:t>
            </a:r>
            <a:endParaRPr lang="it-IT" sz="3200" dirty="0">
              <a:latin typeface="Kunstler Script" panose="030304020206070D0D06" pitchFamily="66" charset="0"/>
            </a:endParaRPr>
          </a:p>
        </p:txBody>
      </p:sp>
      <p:sp>
        <p:nvSpPr>
          <p:cNvPr id="2" name="Rettangolo 1"/>
          <p:cNvSpPr/>
          <p:nvPr/>
        </p:nvSpPr>
        <p:spPr>
          <a:xfrm>
            <a:off x="827585" y="2132856"/>
            <a:ext cx="7704856" cy="36625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Wingdings" pitchFamily="2" charset="2"/>
              <a:buChar char="v"/>
            </a:pPr>
            <a:r>
              <a:rPr lang="it-IT" altLang="it-IT" sz="2000" b="1" dirty="0" smtClean="0">
                <a:solidFill>
                  <a:schemeClr val="tx2">
                    <a:lumMod val="75000"/>
                  </a:schemeClr>
                </a:solidFill>
              </a:rPr>
              <a:t>Con il </a:t>
            </a:r>
            <a:r>
              <a:rPr lang="it-IT" altLang="it-IT" sz="2000" b="1" dirty="0">
                <a:solidFill>
                  <a:schemeClr val="tx2">
                    <a:lumMod val="75000"/>
                  </a:schemeClr>
                </a:solidFill>
              </a:rPr>
              <a:t>protocollo di legalità’ </a:t>
            </a:r>
            <a:r>
              <a:rPr lang="it-IT" altLang="it-IT" sz="2000" b="1" dirty="0" smtClean="0">
                <a:solidFill>
                  <a:schemeClr val="tx2">
                    <a:lumMod val="75000"/>
                  </a:schemeClr>
                </a:solidFill>
              </a:rPr>
              <a:t> viene adottato </a:t>
            </a:r>
            <a:r>
              <a:rPr lang="it-IT" altLang="it-IT" sz="2000" b="1" dirty="0">
                <a:solidFill>
                  <a:schemeClr val="tx2">
                    <a:lumMod val="75000"/>
                  </a:schemeClr>
                </a:solidFill>
              </a:rPr>
              <a:t>uno strumento di prevenzione </a:t>
            </a:r>
            <a:r>
              <a:rPr lang="it-IT" altLang="it-IT" sz="2000" b="1" dirty="0" smtClean="0">
                <a:solidFill>
                  <a:schemeClr val="tx2">
                    <a:lumMod val="75000"/>
                  </a:schemeClr>
                </a:solidFill>
              </a:rPr>
              <a:t>contro </a:t>
            </a:r>
            <a:r>
              <a:rPr lang="it-IT" altLang="it-IT" sz="2000" b="1" dirty="0">
                <a:solidFill>
                  <a:schemeClr val="tx2">
                    <a:lumMod val="75000"/>
                  </a:schemeClr>
                </a:solidFill>
              </a:rPr>
              <a:t>possibili infiltrazioni della criminalità organizzata nel settore dei contratti pubblici di lavori, servizi e </a:t>
            </a:r>
            <a:r>
              <a:rPr lang="it-IT" altLang="it-IT" sz="2000" b="1" dirty="0" smtClean="0">
                <a:solidFill>
                  <a:schemeClr val="tx2">
                    <a:lumMod val="75000"/>
                  </a:schemeClr>
                </a:solidFill>
              </a:rPr>
              <a:t>forniture, estendendo le cautele antimafia ad un maggior numero di contratti pubblici.</a:t>
            </a:r>
          </a:p>
          <a:p>
            <a:pPr algn="just"/>
            <a:endParaRPr lang="it-IT" altLang="it-IT" b="1" dirty="0">
              <a:solidFill>
                <a:schemeClr val="tx2">
                  <a:lumMod val="75000"/>
                </a:schemeClr>
              </a:solidFill>
              <a:latin typeface="Arial" charset="0"/>
            </a:endParaRPr>
          </a:p>
          <a:p>
            <a:pPr algn="just"/>
            <a:r>
              <a:rPr lang="it-IT" altLang="it-IT" b="1" dirty="0" smtClean="0">
                <a:solidFill>
                  <a:schemeClr val="tx2">
                    <a:lumMod val="75000"/>
                  </a:schemeClr>
                </a:solidFill>
                <a:latin typeface="Arial" charset="0"/>
              </a:rPr>
              <a:t>   </a:t>
            </a:r>
          </a:p>
          <a:p>
            <a:pPr algn="just"/>
            <a:endParaRPr lang="it-IT" altLang="it-IT" b="1" dirty="0">
              <a:solidFill>
                <a:schemeClr val="tx2">
                  <a:lumMod val="75000"/>
                </a:schemeClr>
              </a:solidFill>
              <a:latin typeface="Arial" charset="0"/>
            </a:endParaRPr>
          </a:p>
          <a:p>
            <a:pPr algn="just"/>
            <a:endParaRPr lang="it-IT" altLang="it-IT" b="1" dirty="0">
              <a:solidFill>
                <a:schemeClr val="tx2">
                  <a:lumMod val="75000"/>
                </a:schemeClr>
              </a:solidFill>
              <a:latin typeface="Arial" charset="0"/>
            </a:endParaRPr>
          </a:p>
          <a:p>
            <a:pPr marL="342900" indent="-342900" algn="just">
              <a:buFont typeface="Wingdings" pitchFamily="2" charset="2"/>
              <a:buChar char="v"/>
            </a:pPr>
            <a:r>
              <a:rPr lang="it-IT" altLang="it-IT" sz="2000" b="1" dirty="0" smtClean="0">
                <a:solidFill>
                  <a:schemeClr val="tx2">
                    <a:lumMod val="75000"/>
                  </a:schemeClr>
                </a:solidFill>
              </a:rPr>
              <a:t>Esso contiene inoltre </a:t>
            </a:r>
            <a:r>
              <a:rPr lang="it-IT" altLang="it-IT" sz="2000" b="1" dirty="0">
                <a:solidFill>
                  <a:schemeClr val="tx2">
                    <a:lumMod val="75000"/>
                  </a:schemeClr>
                </a:solidFill>
              </a:rPr>
              <a:t>pattuizioni tese a rafforzare gli impegni alla trasparenza e alla legalità non strettamente riconducibili ai rischi di infiltrazione mafiosa.</a:t>
            </a:r>
            <a:endParaRPr lang="it-IT" altLang="it-IT" sz="2000" b="1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05275" y="3694723"/>
            <a:ext cx="933447" cy="8815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5763003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tangolo 2"/>
          <p:cNvSpPr/>
          <p:nvPr/>
        </p:nvSpPr>
        <p:spPr>
          <a:xfrm>
            <a:off x="827584" y="1307964"/>
            <a:ext cx="8064896" cy="53860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it-IT" sz="2000" dirty="0">
                <a:solidFill>
                  <a:srgbClr val="1F497D"/>
                </a:solidFill>
              </a:rPr>
              <a:t>La richiesta di informazione antimafia per: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it-IT" sz="2000" dirty="0">
                <a:solidFill>
                  <a:srgbClr val="1F497D"/>
                </a:solidFill>
              </a:rPr>
              <a:t> appalti di opere e lavori di importo pari o superiore a  €. 1.000.000, abbassando la soglia di valore prevista di €. 5.225.000 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it-IT" sz="2000" dirty="0">
                <a:solidFill>
                  <a:srgbClr val="1F497D"/>
                </a:solidFill>
              </a:rPr>
              <a:t> prestazioni per servizi e forniture pari o superiori a 150.000 Euro, abbassando la soglia di valore prevista di €. 418.000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it-IT" sz="2000" dirty="0">
                <a:solidFill>
                  <a:srgbClr val="1F497D"/>
                </a:solidFill>
              </a:rPr>
              <a:t> sub affidamenti di prestazioni maggiormente a rischio di infiltrazione </a:t>
            </a:r>
            <a:r>
              <a:rPr lang="it-IT" sz="2000" dirty="0" smtClean="0">
                <a:solidFill>
                  <a:srgbClr val="1F497D"/>
                </a:solidFill>
              </a:rPr>
              <a:t>mafiosa  </a:t>
            </a:r>
            <a:r>
              <a:rPr lang="it-IT" sz="2000" dirty="0">
                <a:solidFill>
                  <a:srgbClr val="1F497D"/>
                </a:solidFill>
              </a:rPr>
              <a:t>indipendentemente dal valore: </a:t>
            </a:r>
          </a:p>
          <a:p>
            <a:pPr lvl="0"/>
            <a:r>
              <a:rPr lang="it-IT" sz="2000" dirty="0">
                <a:solidFill>
                  <a:srgbClr val="1F497D"/>
                </a:solidFill>
              </a:rPr>
              <a:t>    </a:t>
            </a:r>
            <a:r>
              <a:rPr lang="it-IT" sz="2000" dirty="0" smtClean="0">
                <a:solidFill>
                  <a:srgbClr val="1F497D"/>
                </a:solidFill>
              </a:rPr>
              <a:t> -trasporto </a:t>
            </a:r>
            <a:r>
              <a:rPr lang="it-IT" sz="2000" dirty="0">
                <a:solidFill>
                  <a:srgbClr val="1F497D"/>
                </a:solidFill>
              </a:rPr>
              <a:t>materiali a discarica </a:t>
            </a:r>
            <a:endParaRPr lang="it-IT" sz="2000" dirty="0" smtClean="0">
              <a:solidFill>
                <a:srgbClr val="1F497D"/>
              </a:solidFill>
            </a:endParaRPr>
          </a:p>
          <a:p>
            <a:pPr lvl="0"/>
            <a:r>
              <a:rPr lang="it-IT" sz="2000" dirty="0" smtClean="0">
                <a:solidFill>
                  <a:srgbClr val="1F497D"/>
                </a:solidFill>
              </a:rPr>
              <a:t>     - </a:t>
            </a:r>
            <a:r>
              <a:rPr lang="it-IT" sz="2000" dirty="0">
                <a:solidFill>
                  <a:srgbClr val="1F497D"/>
                </a:solidFill>
              </a:rPr>
              <a:t>trasporto e smaltimento rifiuti;  </a:t>
            </a:r>
          </a:p>
          <a:p>
            <a:pPr lvl="0"/>
            <a:r>
              <a:rPr lang="it-IT" sz="2000" dirty="0">
                <a:solidFill>
                  <a:srgbClr val="1F497D"/>
                </a:solidFill>
              </a:rPr>
              <a:t>    </a:t>
            </a:r>
            <a:r>
              <a:rPr lang="it-IT" sz="2000" dirty="0" smtClean="0">
                <a:solidFill>
                  <a:srgbClr val="1F497D"/>
                </a:solidFill>
              </a:rPr>
              <a:t> - </a:t>
            </a:r>
            <a:r>
              <a:rPr lang="it-IT" sz="2000" dirty="0">
                <a:solidFill>
                  <a:srgbClr val="1F497D"/>
                </a:solidFill>
              </a:rPr>
              <a:t>fornitura e trasporto terra e inerti;</a:t>
            </a:r>
          </a:p>
          <a:p>
            <a:pPr lvl="0"/>
            <a:r>
              <a:rPr lang="it-IT" sz="2000" dirty="0">
                <a:solidFill>
                  <a:srgbClr val="1F497D"/>
                </a:solidFill>
              </a:rPr>
              <a:t>     </a:t>
            </a:r>
            <a:r>
              <a:rPr lang="it-IT" sz="2000" dirty="0" smtClean="0">
                <a:solidFill>
                  <a:srgbClr val="1F497D"/>
                </a:solidFill>
              </a:rPr>
              <a:t>-fornitura </a:t>
            </a:r>
            <a:r>
              <a:rPr lang="it-IT" sz="2000" dirty="0">
                <a:solidFill>
                  <a:srgbClr val="1F497D"/>
                </a:solidFill>
              </a:rPr>
              <a:t>e trasporto calcestruzzo e bitume</a:t>
            </a:r>
            <a:r>
              <a:rPr lang="it-IT" sz="2000" dirty="0" smtClean="0">
                <a:solidFill>
                  <a:srgbClr val="1F497D"/>
                </a:solidFill>
              </a:rPr>
              <a:t>;</a:t>
            </a:r>
          </a:p>
          <a:p>
            <a:pPr lvl="0"/>
            <a:r>
              <a:rPr lang="it-IT" sz="2000" dirty="0" smtClean="0">
                <a:solidFill>
                  <a:srgbClr val="1F497D"/>
                </a:solidFill>
              </a:rPr>
              <a:t>     -fornitura di ferro lavorato;</a:t>
            </a:r>
          </a:p>
          <a:p>
            <a:pPr lvl="0"/>
            <a:r>
              <a:rPr lang="it-IT" sz="2000" dirty="0" smtClean="0">
                <a:solidFill>
                  <a:srgbClr val="1F497D"/>
                </a:solidFill>
              </a:rPr>
              <a:t>     -fornitura con posa in opera;</a:t>
            </a:r>
          </a:p>
          <a:p>
            <a:pPr lvl="0"/>
            <a:r>
              <a:rPr lang="it-IT" sz="2000" dirty="0" smtClean="0">
                <a:solidFill>
                  <a:srgbClr val="1F497D"/>
                </a:solidFill>
              </a:rPr>
              <a:t>     -noli a caldo;</a:t>
            </a:r>
          </a:p>
          <a:p>
            <a:pPr lvl="0"/>
            <a:r>
              <a:rPr lang="it-IT" sz="2000" dirty="0" smtClean="0">
                <a:solidFill>
                  <a:srgbClr val="1F497D"/>
                </a:solidFill>
              </a:rPr>
              <a:t>     -noli a freddo;    </a:t>
            </a:r>
          </a:p>
          <a:p>
            <a:pPr lvl="0"/>
            <a:r>
              <a:rPr lang="it-IT" sz="2000" dirty="0" smtClean="0">
                <a:solidFill>
                  <a:srgbClr val="1F497D"/>
                </a:solidFill>
              </a:rPr>
              <a:t>     -autotrasporti;</a:t>
            </a:r>
          </a:p>
          <a:p>
            <a:pPr lvl="0"/>
            <a:r>
              <a:rPr lang="it-IT" sz="2000" dirty="0" smtClean="0">
                <a:solidFill>
                  <a:srgbClr val="1F497D"/>
                </a:solidFill>
              </a:rPr>
              <a:t>     -guardiania ai cantieri;</a:t>
            </a:r>
            <a:endParaRPr lang="it-IT" sz="2400" dirty="0">
              <a:solidFill>
                <a:srgbClr val="1F497D"/>
              </a:solidFill>
            </a:endParaRPr>
          </a:p>
        </p:txBody>
      </p:sp>
      <p:sp>
        <p:nvSpPr>
          <p:cNvPr id="8" name="Rettangolo 7"/>
          <p:cNvSpPr/>
          <p:nvPr/>
        </p:nvSpPr>
        <p:spPr>
          <a:xfrm>
            <a:off x="899591" y="827833"/>
            <a:ext cx="3408499" cy="4801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1422400">
              <a:lnSpc>
                <a:spcPct val="90000"/>
              </a:lnSpc>
              <a:spcAft>
                <a:spcPct val="35000"/>
              </a:spcAft>
              <a:defRPr/>
            </a:pPr>
            <a:r>
              <a:rPr lang="it-IT" sz="2800" b="1" dirty="0">
                <a:solidFill>
                  <a:schemeClr val="accent3">
                    <a:lumMod val="75000"/>
                  </a:schemeClr>
                </a:solidFill>
              </a:rPr>
              <a:t>L’accordo prevede:</a:t>
            </a:r>
            <a:endParaRPr lang="it-IT" sz="2800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pic>
        <p:nvPicPr>
          <p:cNvPr id="9" name="Picture 2" descr="M:\ARET\7. PUBBLICAZIONI DELLA BANCA\7. PRESENTAZIONI PUBBLICHE\2016\Latina\Materiale\Logo prefettura grande.pn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97778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b="56466"/>
          <a:stretch/>
        </p:blipFill>
        <p:spPr bwMode="auto">
          <a:xfrm>
            <a:off x="2699792" y="44625"/>
            <a:ext cx="3744415" cy="792088"/>
          </a:xfrm>
          <a:prstGeom prst="rect">
            <a:avLst/>
          </a:prstGeom>
          <a:ln>
            <a:noFill/>
          </a:ln>
          <a:extLst/>
        </p:spPr>
      </p:pic>
      <p:sp>
        <p:nvSpPr>
          <p:cNvPr id="10" name="Rettangolo 9"/>
          <p:cNvSpPr/>
          <p:nvPr/>
        </p:nvSpPr>
        <p:spPr>
          <a:xfrm>
            <a:off x="0" y="1"/>
            <a:ext cx="589846" cy="685799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47835361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7" name="CasellaDiTesto 13"/>
          <p:cNvSpPr txBox="1">
            <a:spLocks noChangeArrowheads="1"/>
          </p:cNvSpPr>
          <p:nvPr/>
        </p:nvSpPr>
        <p:spPr bwMode="auto">
          <a:xfrm>
            <a:off x="5138738" y="4956175"/>
            <a:ext cx="3095625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endParaRPr lang="it-IT" altLang="it-IT" sz="160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CasellaDiTesto 8"/>
          <p:cNvSpPr txBox="1"/>
          <p:nvPr/>
        </p:nvSpPr>
        <p:spPr>
          <a:xfrm>
            <a:off x="683568" y="2636913"/>
            <a:ext cx="8208912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it-IT" sz="2000" dirty="0" smtClean="0">
                <a:solidFill>
                  <a:schemeClr val="tx2">
                    <a:lumMod val="75000"/>
                  </a:schemeClr>
                </a:solidFill>
              </a:rPr>
              <a:t>L’impegno  di  </a:t>
            </a:r>
            <a:r>
              <a:rPr lang="it-IT" sz="2000" dirty="0" err="1" smtClean="0">
                <a:solidFill>
                  <a:schemeClr val="tx2">
                    <a:lumMod val="75000"/>
                  </a:schemeClr>
                </a:solidFill>
              </a:rPr>
              <a:t>Acqualatina</a:t>
            </a:r>
            <a:r>
              <a:rPr lang="it-IT" sz="2000" dirty="0" smtClean="0">
                <a:solidFill>
                  <a:schemeClr val="tx2">
                    <a:lumMod val="75000"/>
                  </a:schemeClr>
                </a:solidFill>
              </a:rPr>
              <a:t>  ad  inserire  nei  contratti  con  le  imprese appaltanti apposita clausola di accettazione del protocollo e di risoluzione di diritto del contratto in caso di </a:t>
            </a:r>
            <a:r>
              <a:rPr lang="it-IT" sz="2000" dirty="0" err="1" smtClean="0">
                <a:solidFill>
                  <a:schemeClr val="tx2">
                    <a:lumMod val="75000"/>
                  </a:schemeClr>
                </a:solidFill>
              </a:rPr>
              <a:t>interdittiva</a:t>
            </a:r>
            <a:r>
              <a:rPr lang="it-IT" sz="2000" dirty="0" smtClean="0">
                <a:solidFill>
                  <a:schemeClr val="tx2">
                    <a:lumMod val="75000"/>
                  </a:schemeClr>
                </a:solidFill>
              </a:rPr>
              <a:t> antimafia, con l’applicazione di una penale nella misura minima del 10% del valore del contratto </a:t>
            </a:r>
            <a:endParaRPr lang="it-IT" sz="2000" dirty="0" smtClean="0">
              <a:solidFill>
                <a:schemeClr val="tx2">
                  <a:lumMod val="75000"/>
                </a:schemeClr>
              </a:solidFill>
            </a:endParaRPr>
          </a:p>
          <a:p>
            <a:pPr algn="just"/>
            <a:endParaRPr lang="it-IT" sz="2000" dirty="0" smtClean="0">
              <a:solidFill>
                <a:schemeClr val="tx2">
                  <a:lumMod val="75000"/>
                </a:schemeClr>
              </a:solidFill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it-IT" sz="2000" dirty="0" smtClean="0">
                <a:solidFill>
                  <a:schemeClr val="tx2">
                    <a:lumMod val="75000"/>
                  </a:schemeClr>
                </a:solidFill>
              </a:rPr>
              <a:t>L’inserimento nei contratti di appalto di alcune clausole in tema di trasparenza e legalità (obbligo di segnalazione di eventuali tentativi di concussione e di interferenze illecite nell’attività dell’impresa</a:t>
            </a:r>
            <a:r>
              <a:rPr lang="it-IT" sz="2000" dirty="0" smtClean="0">
                <a:solidFill>
                  <a:schemeClr val="tx2">
                    <a:lumMod val="75000"/>
                  </a:schemeClr>
                </a:solidFill>
              </a:rPr>
              <a:t>)</a:t>
            </a:r>
          </a:p>
          <a:p>
            <a:pPr algn="just"/>
            <a:endParaRPr lang="it-IT" sz="2000" dirty="0" smtClean="0">
              <a:solidFill>
                <a:schemeClr val="tx2">
                  <a:lumMod val="75000"/>
                </a:schemeClr>
              </a:solidFill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it-IT" sz="2000" dirty="0" smtClean="0">
                <a:solidFill>
                  <a:schemeClr val="tx2">
                    <a:lumMod val="75000"/>
                  </a:schemeClr>
                </a:solidFill>
              </a:rPr>
              <a:t>L’obbligo di </a:t>
            </a:r>
            <a:r>
              <a:rPr lang="it-IT" sz="2000" dirty="0" err="1" smtClean="0">
                <a:solidFill>
                  <a:schemeClr val="tx2">
                    <a:lumMod val="75000"/>
                  </a:schemeClr>
                </a:solidFill>
              </a:rPr>
              <a:t>Acqualatina</a:t>
            </a:r>
            <a:r>
              <a:rPr lang="it-IT" sz="2000" dirty="0" smtClean="0">
                <a:solidFill>
                  <a:schemeClr val="tx2">
                    <a:lumMod val="75000"/>
                  </a:schemeClr>
                </a:solidFill>
              </a:rPr>
              <a:t> di verificare la regolarità contributiva, il rispetto delle norme sulla sicurezza dei cantieri e dei lavoratori, la tracciabilità dei flussi finanziari</a:t>
            </a:r>
          </a:p>
          <a:p>
            <a:endParaRPr lang="it-IT" sz="2400" dirty="0"/>
          </a:p>
        </p:txBody>
      </p:sp>
      <p:sp>
        <p:nvSpPr>
          <p:cNvPr id="10" name="Rettangolo 9"/>
          <p:cNvSpPr/>
          <p:nvPr/>
        </p:nvSpPr>
        <p:spPr>
          <a:xfrm>
            <a:off x="-873" y="1"/>
            <a:ext cx="589846" cy="685799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grpSp>
        <p:nvGrpSpPr>
          <p:cNvPr id="11" name="Gruppo 10"/>
          <p:cNvGrpSpPr/>
          <p:nvPr/>
        </p:nvGrpSpPr>
        <p:grpSpPr>
          <a:xfrm>
            <a:off x="1619672" y="44625"/>
            <a:ext cx="5760640" cy="1725289"/>
            <a:chOff x="-1620848" y="-134453"/>
            <a:chExt cx="5760640" cy="1725289"/>
          </a:xfrm>
        </p:grpSpPr>
        <p:pic>
          <p:nvPicPr>
            <p:cNvPr id="12" name="Picture 2" descr="M:\ARET\7. PUBBLICAZIONI DELLA BANCA\7. PRESENTAZIONI PUBBLICHE\2016\Latina\Materiale\Logo prefettura grande.png"/>
            <p:cNvPicPr>
              <a:picLocks noChangeAspect="1" noChangeArrowheads="1"/>
            </p:cNvPicPr>
            <p:nvPr/>
          </p:nvPicPr>
          <p:blipFill rotWithShape="1">
            <a:blip r:embed="rId2" cstate="print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0" b="97778" l="0" r="1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56466"/>
            <a:stretch/>
          </p:blipFill>
          <p:spPr bwMode="auto">
            <a:xfrm>
              <a:off x="-540728" y="-134453"/>
              <a:ext cx="3744415" cy="792088"/>
            </a:xfrm>
            <a:prstGeom prst="rect">
              <a:avLst/>
            </a:prstGeom>
            <a:ln>
              <a:noFill/>
            </a:ln>
            <a:extLst/>
          </p:spPr>
        </p:pic>
        <p:sp>
          <p:nvSpPr>
            <p:cNvPr id="13" name="CasellaDiTesto 12"/>
            <p:cNvSpPr txBox="1"/>
            <p:nvPr/>
          </p:nvSpPr>
          <p:spPr>
            <a:xfrm>
              <a:off x="-1620848" y="513618"/>
              <a:ext cx="5760640" cy="10772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defTabSz="288000"/>
              <a:r>
                <a:rPr lang="it-IT" sz="3200" dirty="0" smtClean="0">
                  <a:latin typeface="Kunstler Script" panose="030304020206070D0D06" pitchFamily="66" charset="0"/>
                </a:rPr>
                <a:t>Prefettura di Latina</a:t>
              </a:r>
            </a:p>
            <a:p>
              <a:pPr algn="ctr"/>
              <a:r>
                <a:rPr lang="it-IT" sz="3200" dirty="0" smtClean="0">
                  <a:latin typeface="Kunstler Script" panose="030304020206070D0D06" pitchFamily="66" charset="0"/>
                </a:rPr>
                <a:t>Ufficio Territoriale del Governo</a:t>
              </a:r>
              <a:endParaRPr lang="it-IT" sz="3200" dirty="0">
                <a:latin typeface="Kunstler Script" panose="030304020206070D0D06" pitchFamily="66" charset="0"/>
              </a:endParaRPr>
            </a:p>
          </p:txBody>
        </p:sp>
      </p:grpSp>
      <p:sp>
        <p:nvSpPr>
          <p:cNvPr id="14" name="Rettangolo 13"/>
          <p:cNvSpPr/>
          <p:nvPr/>
        </p:nvSpPr>
        <p:spPr>
          <a:xfrm>
            <a:off x="971600" y="2060848"/>
            <a:ext cx="3960440" cy="4801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1422400">
              <a:lnSpc>
                <a:spcPct val="90000"/>
              </a:lnSpc>
              <a:spcAft>
                <a:spcPct val="35000"/>
              </a:spcAft>
              <a:defRPr/>
            </a:pPr>
            <a:r>
              <a:rPr lang="it-IT" sz="2800" b="1" dirty="0">
                <a:solidFill>
                  <a:schemeClr val="accent3">
                    <a:lumMod val="75000"/>
                  </a:schemeClr>
                </a:solidFill>
              </a:rPr>
              <a:t>L’accordo prevede:</a:t>
            </a:r>
            <a:endParaRPr lang="it-IT" sz="2800" b="1" dirty="0">
              <a:solidFill>
                <a:schemeClr val="accent3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419328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6415</TotalTime>
  <Words>687</Words>
  <Application>Microsoft Office PowerPoint</Application>
  <PresentationFormat>Presentazione su schermo (4:3)</PresentationFormat>
  <Paragraphs>63</Paragraphs>
  <Slides>8</Slides>
  <Notes>5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8</vt:i4>
      </vt:variant>
    </vt:vector>
  </HeadingPairs>
  <TitlesOfParts>
    <vt:vector size="9" baseType="lpstr">
      <vt:lpstr>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dpp1053027</dc:creator>
  <cp:lastModifiedBy>dpp1053027</cp:lastModifiedBy>
  <cp:revision>25</cp:revision>
  <cp:lastPrinted>2017-04-10T16:52:19Z</cp:lastPrinted>
  <dcterms:created xsi:type="dcterms:W3CDTF">2016-08-30T08:32:33Z</dcterms:created>
  <dcterms:modified xsi:type="dcterms:W3CDTF">2017-04-10T18:01:09Z</dcterms:modified>
</cp:coreProperties>
</file>